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61" r:id="rId3"/>
    <p:sldId id="257" r:id="rId4"/>
    <p:sldId id="258" r:id="rId5"/>
    <p:sldId id="259"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412"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E1DC8EF5-58AF-41EA-866E-A2F0CEF3AFA9}"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DC8EF5-58AF-41EA-866E-A2F0CEF3AFA9}" type="slidenum">
              <a:rPr lang="ar-IQ" smtClean="0"/>
              <a:pPr/>
              <a:t>‹#›</a:t>
            </a:fld>
            <a:endParaRPr lang="ar-IQ"/>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DC8EF5-58AF-41EA-866E-A2F0CEF3AFA9}" type="slidenum">
              <a:rPr lang="ar-IQ" smtClean="0"/>
              <a:pPr/>
              <a:t>‹#›</a:t>
            </a:fld>
            <a:endParaRPr lang="ar-IQ"/>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DC8EF5-58AF-41EA-866E-A2F0CEF3AFA9}" type="slidenum">
              <a:rPr lang="ar-IQ" smtClean="0"/>
              <a:pPr/>
              <a:t>‹#›</a:t>
            </a:fld>
            <a:endParaRPr lang="ar-IQ"/>
          </a:p>
        </p:txBody>
      </p:sp>
    </p:spTree>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DC8EF5-58AF-41EA-866E-A2F0CEF3AFA9}"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1DC8EF5-58AF-41EA-866E-A2F0CEF3AFA9}" type="slidenum">
              <a:rPr lang="ar-IQ" smtClean="0"/>
              <a:pPr/>
              <a:t>‹#›</a:t>
            </a:fld>
            <a:endParaRPr lang="ar-IQ"/>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1DC8EF5-58AF-41EA-866E-A2F0CEF3AFA9}" type="slidenum">
              <a:rPr lang="ar-IQ" smtClean="0"/>
              <a:pPr/>
              <a:t>‹#›</a:t>
            </a:fld>
            <a:endParaRPr lang="ar-IQ"/>
          </a:p>
        </p:txBody>
      </p:sp>
    </p:spTree>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1DC8EF5-58AF-41EA-866E-A2F0CEF3AFA9}" type="slidenum">
              <a:rPr lang="ar-IQ" smtClean="0"/>
              <a:pPr/>
              <a:t>‹#›</a:t>
            </a:fld>
            <a:endParaRPr lang="ar-IQ"/>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1DC8EF5-58AF-41EA-866E-A2F0CEF3AFA9}" type="slidenum">
              <a:rPr lang="ar-IQ" smtClean="0"/>
              <a:pPr/>
              <a:t>‹#›</a:t>
            </a:fld>
            <a:endParaRPr lang="ar-IQ"/>
          </a:p>
        </p:txBody>
      </p:sp>
    </p:spTree>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1DC8EF5-58AF-41EA-866E-A2F0CEF3AFA9}" type="slidenum">
              <a:rPr lang="ar-IQ" smtClean="0"/>
              <a:pPr/>
              <a:t>‹#›</a:t>
            </a:fld>
            <a:endParaRPr lang="ar-IQ"/>
          </a:p>
        </p:txBody>
      </p:sp>
    </p:spTree>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70DC4DA-7A40-4499-AB20-B78D56D10A92}" type="datetimeFigureOut">
              <a:rPr lang="ar-IQ" smtClean="0"/>
              <a:pPr/>
              <a:t>26/12/1433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E1DC8EF5-58AF-41EA-866E-A2F0CEF3AFA9}"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0DC4DA-7A40-4499-AB20-B78D56D10A92}" type="datetimeFigureOut">
              <a:rPr lang="ar-IQ" smtClean="0"/>
              <a:pPr/>
              <a:t>26/12/1433</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1DC8EF5-58AF-41EA-866E-A2F0CEF3AFA9}"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wipe dir="d"/>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2030" y="1243010"/>
            <a:ext cx="8229600" cy="1828800"/>
          </a:xfrm>
        </p:spPr>
        <p:txBody>
          <a:bodyPr/>
          <a:lstStyle/>
          <a:p>
            <a:pPr algn="ctr"/>
            <a:r>
              <a:rPr lang="ar-IQ" dirty="0" smtClean="0">
                <a:solidFill>
                  <a:srgbClr val="FF0000"/>
                </a:solidFill>
              </a:rPr>
              <a:t>محاضرات في علم الصرف</a:t>
            </a:r>
            <a:endParaRPr lang="ar-IQ" dirty="0">
              <a:solidFill>
                <a:srgbClr val="FF0000"/>
              </a:solidFill>
            </a:endParaRPr>
          </a:p>
        </p:txBody>
      </p:sp>
      <p:sp>
        <p:nvSpPr>
          <p:cNvPr id="3" name="عنوان فرعي 2"/>
          <p:cNvSpPr>
            <a:spLocks noGrp="1"/>
          </p:cNvSpPr>
          <p:nvPr>
            <p:ph type="subTitle" idx="1"/>
          </p:nvPr>
        </p:nvSpPr>
        <p:spPr/>
        <p:txBody>
          <a:bodyPr>
            <a:normAutofit fontScale="92500" lnSpcReduction="10000"/>
          </a:bodyPr>
          <a:lstStyle/>
          <a:p>
            <a:pPr algn="ctr"/>
            <a:r>
              <a:rPr lang="ar-IQ" dirty="0" smtClean="0"/>
              <a:t>إعداد: </a:t>
            </a:r>
            <a:r>
              <a:rPr lang="ar-IQ" dirty="0" err="1" smtClean="0"/>
              <a:t>م</a:t>
            </a:r>
            <a:r>
              <a:rPr lang="ar-IQ" dirty="0" smtClean="0"/>
              <a:t>.</a:t>
            </a:r>
            <a:r>
              <a:rPr lang="ar-IQ" dirty="0" err="1" smtClean="0"/>
              <a:t>م</a:t>
            </a:r>
            <a:r>
              <a:rPr lang="ar-IQ" dirty="0" smtClean="0"/>
              <a:t>. إياد عبد الجبار أحمد</a:t>
            </a:r>
          </a:p>
          <a:p>
            <a:pPr algn="ctr"/>
            <a:r>
              <a:rPr lang="ar-IQ" dirty="0" smtClean="0"/>
              <a:t>ماجستير في النحو والصرف</a:t>
            </a:r>
          </a:p>
          <a:p>
            <a:pPr algn="ctr"/>
            <a:r>
              <a:rPr lang="ar-IQ" dirty="0" smtClean="0"/>
              <a:t>كلية العلوم الإسلامية</a:t>
            </a:r>
          </a:p>
          <a:p>
            <a:pPr algn="ctr"/>
            <a:r>
              <a:rPr lang="ar-IQ" dirty="0" smtClean="0"/>
              <a:t>قسم اللغة العربية</a:t>
            </a:r>
            <a:endParaRPr lang="ar-IQ" dirty="0"/>
          </a:p>
        </p:txBody>
      </p:sp>
      <p:sp>
        <p:nvSpPr>
          <p:cNvPr id="4" name="مربع نص 3"/>
          <p:cNvSpPr txBox="1"/>
          <p:nvPr/>
        </p:nvSpPr>
        <p:spPr>
          <a:xfrm>
            <a:off x="3104458" y="5643578"/>
            <a:ext cx="4867038" cy="369332"/>
          </a:xfrm>
          <a:prstGeom prst="rect">
            <a:avLst/>
          </a:prstGeom>
          <a:noFill/>
        </p:spPr>
        <p:txBody>
          <a:bodyPr wrap="none" rtlCol="1">
            <a:spAutoFit/>
          </a:bodyPr>
          <a:lstStyle/>
          <a:p>
            <a:r>
              <a:rPr lang="ar-IQ" b="1" dirty="0" smtClean="0">
                <a:solidFill>
                  <a:srgbClr val="C00000"/>
                </a:solidFill>
              </a:rPr>
              <a:t>ملاحظة: تؤخذ المحاضرات من موقع الكلية على شبكة الانترنت </a:t>
            </a:r>
            <a:endParaRPr lang="ar-IQ" b="1" dirty="0">
              <a:solidFill>
                <a:srgbClr val="C00000"/>
              </a:solidFill>
            </a:endParaRPr>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C00000"/>
                </a:solidFill>
              </a:rPr>
              <a:t>شكر وتقدير</a:t>
            </a:r>
            <a:endParaRPr lang="ar-IQ" dirty="0">
              <a:solidFill>
                <a:srgbClr val="C00000"/>
              </a:solidFill>
            </a:endParaRPr>
          </a:p>
        </p:txBody>
      </p:sp>
      <p:sp>
        <p:nvSpPr>
          <p:cNvPr id="3" name="عنصر نائب للمحتوى 2"/>
          <p:cNvSpPr>
            <a:spLocks noGrp="1"/>
          </p:cNvSpPr>
          <p:nvPr>
            <p:ph idx="1"/>
          </p:nvPr>
        </p:nvSpPr>
        <p:spPr/>
        <p:txBody>
          <a:bodyPr>
            <a:normAutofit/>
          </a:bodyPr>
          <a:lstStyle/>
          <a:p>
            <a:pPr algn="just"/>
            <a:r>
              <a:rPr lang="ar-IQ" sz="4000" dirty="0" smtClean="0">
                <a:latin typeface="Arabic Typesetting" pitchFamily="66" charset="-78"/>
                <a:cs typeface="Arabic Typesetting" pitchFamily="66" charset="-78"/>
              </a:rPr>
              <a:t>في بداية هذه المحاضرات أتقدم بالشكر الجزيل لكل من دعم وساهم في </a:t>
            </a:r>
            <a:r>
              <a:rPr lang="ar-IQ" sz="4000" dirty="0" err="1" smtClean="0">
                <a:latin typeface="Arabic Typesetting" pitchFamily="66" charset="-78"/>
                <a:cs typeface="Arabic Typesetting" pitchFamily="66" charset="-78"/>
              </a:rPr>
              <a:t>انجاح</a:t>
            </a:r>
            <a:r>
              <a:rPr lang="ar-IQ" sz="4000" dirty="0" smtClean="0">
                <a:latin typeface="Arabic Typesetting" pitchFamily="66" charset="-78"/>
                <a:cs typeface="Arabic Typesetting" pitchFamily="66" charset="-78"/>
              </a:rPr>
              <a:t> هذه التجربة. وفي مقدمتهم السيد عميد كلية العلوم الإسلامية المحترم الدكتور محمد جواد </a:t>
            </a:r>
            <a:r>
              <a:rPr lang="ar-IQ" sz="4000" dirty="0" err="1" smtClean="0">
                <a:latin typeface="Arabic Typesetting" pitchFamily="66" charset="-78"/>
                <a:cs typeface="Arabic Typesetting" pitchFamily="66" charset="-78"/>
              </a:rPr>
              <a:t>الطريحي</a:t>
            </a:r>
            <a:r>
              <a:rPr lang="ar-IQ" sz="4000" dirty="0" smtClean="0">
                <a:latin typeface="Arabic Typesetting" pitchFamily="66" charset="-78"/>
                <a:cs typeface="Arabic Typesetting" pitchFamily="66" charset="-78"/>
              </a:rPr>
              <a:t> والسيد رئيس قسم اللغة العربية الدكتور محمد </a:t>
            </a:r>
            <a:r>
              <a:rPr lang="ar-IQ" sz="4000" dirty="0" err="1" smtClean="0">
                <a:latin typeface="Arabic Typesetting" pitchFamily="66" charset="-78"/>
                <a:cs typeface="Arabic Typesetting" pitchFamily="66" charset="-78"/>
              </a:rPr>
              <a:t>خضير</a:t>
            </a:r>
            <a:r>
              <a:rPr lang="ar-IQ" sz="4000" dirty="0" smtClean="0">
                <a:latin typeface="Arabic Typesetting" pitchFamily="66" charset="-78"/>
                <a:cs typeface="Arabic Typesetting" pitchFamily="66" charset="-78"/>
              </a:rPr>
              <a:t> مضحي. والسادة المعاونون.</a:t>
            </a:r>
          </a:p>
          <a:p>
            <a:pPr algn="ctr">
              <a:buNone/>
            </a:pPr>
            <a:r>
              <a:rPr lang="ar-IQ" sz="4000" dirty="0" smtClean="0">
                <a:solidFill>
                  <a:srgbClr val="C00000"/>
                </a:solidFill>
                <a:latin typeface="Arabic Typesetting" pitchFamily="66" charset="-78"/>
                <a:cs typeface="DecoType Naskh Swashes" pitchFamily="2" charset="-78"/>
              </a:rPr>
              <a:t>مع فائق الود.</a:t>
            </a:r>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229600" cy="1143000"/>
          </a:xfrm>
        </p:spPr>
        <p:txBody>
          <a:bodyPr/>
          <a:lstStyle/>
          <a:p>
            <a:pPr algn="ctr"/>
            <a:r>
              <a:rPr lang="ar-IQ" dirty="0" smtClean="0">
                <a:solidFill>
                  <a:srgbClr val="FF0000"/>
                </a:solidFill>
              </a:rPr>
              <a:t>الجمود والاشتقاق</a:t>
            </a:r>
            <a:endParaRPr lang="ar-IQ" dirty="0">
              <a:solidFill>
                <a:srgbClr val="FF0000"/>
              </a:solidFill>
            </a:endParaRPr>
          </a:p>
        </p:txBody>
      </p:sp>
      <p:sp>
        <p:nvSpPr>
          <p:cNvPr id="3" name="عنصر نائب للمحتوى 2"/>
          <p:cNvSpPr>
            <a:spLocks noGrp="1"/>
          </p:cNvSpPr>
          <p:nvPr>
            <p:ph idx="1"/>
          </p:nvPr>
        </p:nvSpPr>
        <p:spPr>
          <a:xfrm>
            <a:off x="457200" y="1714488"/>
            <a:ext cx="8229600" cy="1000132"/>
          </a:xfrm>
        </p:spPr>
        <p:txBody>
          <a:bodyPr>
            <a:normAutofit/>
          </a:bodyPr>
          <a:lstStyle/>
          <a:p>
            <a:r>
              <a:rPr lang="ar-IQ" dirty="0" smtClean="0"/>
              <a:t>أصل المشتقات المصدر والمشتقات هي اسم الفاعل واسم المفعول والصفة المشبهة واسم التفضيل واسما الزمان والمكان واسم الآلة.</a:t>
            </a:r>
            <a:endParaRPr lang="ar-IQ" dirty="0" smtClean="0"/>
          </a:p>
          <a:p>
            <a:pPr>
              <a:buNone/>
            </a:pPr>
            <a:endParaRPr lang="ar-IQ" dirty="0" smtClean="0"/>
          </a:p>
          <a:p>
            <a:endParaRPr lang="ar-IQ" dirty="0"/>
          </a:p>
        </p:txBody>
      </p:sp>
      <p:sp>
        <p:nvSpPr>
          <p:cNvPr id="4" name="عنصر نائب للمحتوى 2"/>
          <p:cNvSpPr txBox="1">
            <a:spLocks/>
          </p:cNvSpPr>
          <p:nvPr/>
        </p:nvSpPr>
        <p:spPr>
          <a:xfrm>
            <a:off x="571472" y="2857496"/>
            <a:ext cx="8229600" cy="3643338"/>
          </a:xfrm>
          <a:prstGeom prst="rect">
            <a:avLst/>
          </a:prstGeom>
        </p:spPr>
        <p:txBody>
          <a:bodyPr vert="horz">
            <a:normAutofit/>
          </a:bodyPr>
          <a:lstStyle/>
          <a:p>
            <a:pPr marL="274320" marR="0" lvl="0" indent="-274320" algn="just" defTabSz="914400" rtl="1" eaLnBrk="1" fontAlgn="auto" latinLnBrk="0" hangingPunct="1">
              <a:lnSpc>
                <a:spcPct val="100000"/>
              </a:lnSpc>
              <a:spcBef>
                <a:spcPct val="20000"/>
              </a:spcBef>
              <a:spcAft>
                <a:spcPts val="0"/>
              </a:spcAft>
              <a:buClr>
                <a:schemeClr val="accent3"/>
              </a:buClr>
              <a:buSzPct val="95000"/>
              <a:tabLst/>
              <a:defRPr/>
            </a:pPr>
            <a:r>
              <a:rPr kumimoji="0" lang="ar-IQ" sz="2600" b="0" i="0" u="none" strike="noStrike" kern="1200" cap="none" spc="0" normalizeH="0" baseline="0" noProof="0" dirty="0" err="1" smtClean="0">
                <a:ln>
                  <a:noFill/>
                </a:ln>
                <a:solidFill>
                  <a:schemeClr val="tx1"/>
                </a:solidFill>
                <a:effectLst/>
                <a:uLnTx/>
                <a:uFillTx/>
                <a:latin typeface="+mn-lt"/>
                <a:ea typeface="+mn-ea"/>
                <a:cs typeface="+mn-cs"/>
              </a:rPr>
              <a:t>فالجام</a:t>
            </a:r>
            <a:r>
              <a:rPr lang="ar-IQ" sz="2600" dirty="0" smtClean="0"/>
              <a:t>د: هو ما لم يؤخذ من غيره، ولازم صورة واحدة. والأسماء الجامدة هي التي تدل على ذات أو معنى، ولم تؤخذ من غيرها، بمعنى أنها وضعت على صورتها الحقيقة ابتداء، فليس لها أصل ترجع إليه وهي على نوعين:</a:t>
            </a:r>
          </a:p>
          <a:p>
            <a:pPr marL="514350" marR="0" lvl="0" indent="-514350" algn="just" defTabSz="914400" rtl="1" eaLnBrk="1" fontAlgn="auto" latinLnBrk="0" hangingPunct="1">
              <a:lnSpc>
                <a:spcPct val="100000"/>
              </a:lnSpc>
              <a:spcBef>
                <a:spcPct val="20000"/>
              </a:spcBef>
              <a:spcAft>
                <a:spcPts val="0"/>
              </a:spcAft>
              <a:buClr>
                <a:schemeClr val="accent3"/>
              </a:buClr>
              <a:buSzPct val="95000"/>
              <a:buAutoNum type="arabic1Minus"/>
              <a:tabLst/>
              <a:defRPr/>
            </a:pPr>
            <a:r>
              <a:rPr kumimoji="0" lang="ar-IQ" sz="2600" b="0" i="0" u="none" strike="noStrike" kern="1200" cap="none" spc="0" normalizeH="0" noProof="0" dirty="0" smtClean="0">
                <a:ln>
                  <a:noFill/>
                </a:ln>
                <a:solidFill>
                  <a:schemeClr val="tx1"/>
                </a:solidFill>
                <a:effectLst/>
                <a:uLnTx/>
                <a:uFillTx/>
                <a:latin typeface="+mn-lt"/>
                <a:ea typeface="+mn-ea"/>
                <a:cs typeface="+mn-cs"/>
              </a:rPr>
              <a:t>أسماء ذوات أو أعيان: وهي تقوم بنفسها، </a:t>
            </a:r>
            <a:r>
              <a:rPr lang="ar-IQ" sz="2600" dirty="0" err="1" smtClean="0"/>
              <a:t>او</a:t>
            </a:r>
            <a:r>
              <a:rPr lang="ar-IQ" sz="2600" dirty="0" smtClean="0"/>
              <a:t> تدل على شيء مجسم محسوس، مثل قلم، حجر، أسد، أهل ، ولد.</a:t>
            </a:r>
          </a:p>
          <a:p>
            <a:pPr marL="514350" marR="0" lvl="0" indent="-514350" algn="just" defTabSz="914400" rtl="1" eaLnBrk="1" fontAlgn="auto" latinLnBrk="0" hangingPunct="1">
              <a:lnSpc>
                <a:spcPct val="100000"/>
              </a:lnSpc>
              <a:spcBef>
                <a:spcPct val="20000"/>
              </a:spcBef>
              <a:spcAft>
                <a:spcPts val="0"/>
              </a:spcAft>
              <a:buClr>
                <a:schemeClr val="accent3"/>
              </a:buClr>
              <a:buSzPct val="95000"/>
              <a:buAutoNum type="arabic1Minus"/>
              <a:tabLst/>
              <a:defRPr/>
            </a:pPr>
            <a:r>
              <a:rPr kumimoji="0" lang="ar-IQ" sz="2600" b="0" i="0" u="none" strike="noStrike" kern="1200" cap="none" spc="0" normalizeH="0" baseline="0" noProof="0" dirty="0" smtClean="0">
                <a:ln>
                  <a:noFill/>
                </a:ln>
                <a:solidFill>
                  <a:schemeClr val="tx1"/>
                </a:solidFill>
                <a:effectLst/>
                <a:uLnTx/>
                <a:uFillTx/>
                <a:latin typeface="+mn-lt"/>
                <a:ea typeface="+mn-ea"/>
                <a:cs typeface="+mn-cs"/>
              </a:rPr>
              <a:t>أسماء معانٍ</a:t>
            </a:r>
            <a:r>
              <a:rPr kumimoji="0" lang="ar-IQ" sz="2600" b="0" i="0" u="none" strike="noStrike" kern="1200" cap="none" spc="0" normalizeH="0" noProof="0" dirty="0" smtClean="0">
                <a:ln>
                  <a:noFill/>
                </a:ln>
                <a:solidFill>
                  <a:schemeClr val="tx1"/>
                </a:solidFill>
                <a:effectLst/>
                <a:uLnTx/>
                <a:uFillTx/>
                <a:latin typeface="+mn-lt"/>
                <a:ea typeface="+mn-ea"/>
                <a:cs typeface="+mn-cs"/>
              </a:rPr>
              <a:t> وهي: ما تقوم بغيرها من غير ملاحظة صفة ما، كأسماء الأجناس المعنوية مثل بذل، سخاء، طموح، شجاعة، </a:t>
            </a:r>
            <a:endParaRPr kumimoji="0" lang="ar-IQ"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1000108"/>
            <a:ext cx="8229600" cy="2357454"/>
          </a:xfrm>
        </p:spPr>
        <p:txBody>
          <a:bodyPr/>
          <a:lstStyle/>
          <a:p>
            <a:pPr algn="just"/>
            <a:r>
              <a:rPr lang="ar-IQ" dirty="0" smtClean="0"/>
              <a:t>والمشتق: </a:t>
            </a:r>
            <a:r>
              <a:rPr lang="ar-IQ" dirty="0" smtClean="0"/>
              <a:t>ما أخذ من غيره مع الاتفاق في (المعنى والمادة والهيئة) ليدل على معنى الأصل بزيادة مفيدة، والأسماء المشتقة هي التي تدل على ذات وصفة وقد أخذت من غيرها فلها أصل ترجع إليه.</a:t>
            </a:r>
          </a:p>
          <a:p>
            <a:pPr algn="just"/>
            <a:r>
              <a:rPr lang="ar-IQ" dirty="0" smtClean="0"/>
              <a:t>الاشتقاق: أخذ كلمة أو أكثر من لفظ مع التناسب بين المعنى وبين اللفظ المشتق وما أخذ منه والاختلاف في اللفظ.</a:t>
            </a:r>
            <a:endParaRPr lang="ar-IQ" dirty="0"/>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000240"/>
            <a:ext cx="8229600" cy="3786214"/>
          </a:xfrm>
        </p:spPr>
        <p:txBody>
          <a:bodyPr>
            <a:noAutofit/>
          </a:bodyPr>
          <a:lstStyle/>
          <a:p>
            <a:pPr marL="651510" indent="-514350" algn="just">
              <a:buClr>
                <a:srgbClr val="FF0000"/>
              </a:buClr>
              <a:buNone/>
            </a:pPr>
            <a:r>
              <a:rPr lang="ar-IQ" sz="3200" dirty="0" smtClean="0">
                <a:latin typeface="Simplified Arabic" pitchFamily="18" charset="-78"/>
                <a:cs typeface="+mj-cs"/>
              </a:rPr>
              <a:t>(اسم مشتق يدل على من وقع منه الفعل، أو قام به على وجه الحدوث والتجدد).</a:t>
            </a:r>
          </a:p>
          <a:p>
            <a:pPr marL="651510" indent="-514350" algn="just">
              <a:buClr>
                <a:srgbClr val="FF0000"/>
              </a:buClr>
              <a:buNone/>
            </a:pPr>
            <a:r>
              <a:rPr lang="ar-IQ" sz="3200" dirty="0" smtClean="0">
                <a:latin typeface="Simplified Arabic" pitchFamily="18" charset="-78"/>
                <a:cs typeface="+mj-cs"/>
              </a:rPr>
              <a:t>وهو يرتبط بالمضارع المبني للمعلوم في حركاته وسكناته وكان قيد التعريف (على وجه الحدوث) لتخرج الصفة المشبهة، </a:t>
            </a:r>
            <a:r>
              <a:rPr lang="ar-IQ" sz="3200" dirty="0" err="1" smtClean="0">
                <a:latin typeface="Simplified Arabic" pitchFamily="18" charset="-78"/>
                <a:cs typeface="+mj-cs"/>
              </a:rPr>
              <a:t>لدلاتها</a:t>
            </a:r>
            <a:r>
              <a:rPr lang="ar-IQ" sz="3200" dirty="0" smtClean="0">
                <a:latin typeface="Simplified Arabic" pitchFamily="18" charset="-78"/>
                <a:cs typeface="+mj-cs"/>
              </a:rPr>
              <a:t> على الثبوت والدوام، والمراد بالحدوث بحسب الوضع، لأن اسم الفاعل قد يدل قليلاً على المعنى الدائم أو شبه الدائم في مثل قولنا: الله عالم، ونحو خالد، مستقر، فالاستمرار في ذلك كله عارض، لأن وضعه في الأصل كان على وجه الحدوث.</a:t>
            </a:r>
          </a:p>
          <a:p>
            <a:pPr marL="651510" indent="-514350" algn="just">
              <a:buClr>
                <a:srgbClr val="FF0000"/>
              </a:buClr>
              <a:buNone/>
            </a:pPr>
            <a:endParaRPr lang="ar-IQ" sz="3200" dirty="0" smtClean="0">
              <a:latin typeface="Simplified Arabic" pitchFamily="18" charset="-78"/>
              <a:cs typeface="+mj-cs"/>
            </a:endParaRPr>
          </a:p>
        </p:txBody>
      </p:sp>
      <p:sp>
        <p:nvSpPr>
          <p:cNvPr id="4" name="عنوان 1"/>
          <p:cNvSpPr>
            <a:spLocks noGrp="1"/>
          </p:cNvSpPr>
          <p:nvPr>
            <p:ph type="title"/>
          </p:nvPr>
        </p:nvSpPr>
        <p:spPr>
          <a:xfrm>
            <a:off x="642910" y="785794"/>
            <a:ext cx="8229600" cy="1143000"/>
          </a:xfrm>
        </p:spPr>
        <p:txBody>
          <a:bodyPr/>
          <a:lstStyle/>
          <a:p>
            <a:pPr algn="ctr"/>
            <a:r>
              <a:rPr lang="ar-IQ" dirty="0" smtClean="0">
                <a:solidFill>
                  <a:srgbClr val="FF0000"/>
                </a:solidFill>
              </a:rPr>
              <a:t>اس</a:t>
            </a:r>
            <a:r>
              <a:rPr lang="ar-IQ" dirty="0" smtClean="0">
                <a:solidFill>
                  <a:srgbClr val="FF0000"/>
                </a:solidFill>
              </a:rPr>
              <a:t>م الفاعل</a:t>
            </a:r>
            <a:endParaRPr lang="ar-IQ" dirty="0">
              <a:solidFill>
                <a:srgbClr val="FF0000"/>
              </a:solidFill>
            </a:endParaRPr>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صياغة اسم الفاعل</a:t>
            </a:r>
            <a:endParaRPr lang="ar-IQ" dirty="0"/>
          </a:p>
        </p:txBody>
      </p:sp>
      <p:sp>
        <p:nvSpPr>
          <p:cNvPr id="3" name="عنصر نائب للمحتوى 2"/>
          <p:cNvSpPr>
            <a:spLocks noGrp="1"/>
          </p:cNvSpPr>
          <p:nvPr>
            <p:ph idx="1"/>
          </p:nvPr>
        </p:nvSpPr>
        <p:spPr/>
        <p:txBody>
          <a:bodyPr>
            <a:normAutofit lnSpcReduction="10000"/>
          </a:bodyPr>
          <a:lstStyle/>
          <a:p>
            <a:pPr algn="just"/>
            <a:r>
              <a:rPr lang="ar-IQ" dirty="0" smtClean="0"/>
              <a:t>أ- يصاغ من مصدر الفعل الثلاثي المتصرف على وزن (</a:t>
            </a:r>
            <a:r>
              <a:rPr lang="ar-IQ" b="1" dirty="0" smtClean="0"/>
              <a:t>فاعل</a:t>
            </a:r>
            <a:r>
              <a:rPr lang="ar-IQ" dirty="0" smtClean="0"/>
              <a:t>) بكثرة إذا كان ماضيه بوزن (فَعَل) متعدياً أو لازماً، أو بوزن (فَعِل) (مكسور العين) المتعدي ويستوي ما كان من الأفعال صحيحاً أو مهموزاً أو مضاعفاً أو معتلاً.</a:t>
            </a:r>
          </a:p>
          <a:p>
            <a:pPr algn="just">
              <a:buNone/>
            </a:pPr>
            <a:r>
              <a:rPr lang="ar-IQ" dirty="0" smtClean="0"/>
              <a:t>تقول في نصر، ناصر، وفهِم فاهِم، وأَكَل آكِل (بمد الهمزة لوقوع ألف فاعل بعد الهمزة التي هي فاء الكلمة ومثلها أَمِن آمِن. قال تعالى: (وما من دابة إلا هو آخِذ بناصيتها)، ونقول في سأل وقرأ: سائِل وقارِئ، وردَّ فهو رادٌّ وأصله </a:t>
            </a:r>
            <a:r>
              <a:rPr lang="ar-IQ" dirty="0" err="1" smtClean="0"/>
              <a:t>رادِد</a:t>
            </a:r>
            <a:r>
              <a:rPr lang="ar-IQ" dirty="0" smtClean="0"/>
              <a:t>(التقى متماثلان  ، سكن أولهما وأدغم في الثاني. قال تعالى: (إن الذي فرض عليك القرآن لرادّك إلى معاد) وتقول في وصل وقال واصِل وقائل. وأصلها قاوِل (وقت الواو عيناً لاسم فاعل فقلبت همزة فقلبت لوقوعها بعد ألف فاعل الزائدة)</a:t>
            </a:r>
            <a:endParaRPr lang="ar-IQ" dirty="0"/>
          </a:p>
        </p:txBody>
      </p:sp>
    </p:spTree>
  </p:cSld>
  <p:clrMapOvr>
    <a:masterClrMapping/>
  </p:clrMapOvr>
  <p:transition spd="slow">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35557</TotalTime>
  <Words>493</Words>
  <Application>Microsoft Office PowerPoint</Application>
  <PresentationFormat>عرض على الشاشة (3:4)‏</PresentationFormat>
  <Paragraphs>22</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تدفق</vt:lpstr>
      <vt:lpstr>محاضرات في علم الصرف</vt:lpstr>
      <vt:lpstr>شكر وتقدير</vt:lpstr>
      <vt:lpstr>الجمود والاشتقاق</vt:lpstr>
      <vt:lpstr>الشريحة 4</vt:lpstr>
      <vt:lpstr>اسم الفاعل</vt:lpstr>
      <vt:lpstr>صياغة اسم الفاعل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علم الصرف</dc:title>
  <dc:creator>user</dc:creator>
  <cp:lastModifiedBy>ayad</cp:lastModifiedBy>
  <cp:revision>45</cp:revision>
  <dcterms:created xsi:type="dcterms:W3CDTF">2012-10-07T19:22:49Z</dcterms:created>
  <dcterms:modified xsi:type="dcterms:W3CDTF">2012-11-10T14:34:16Z</dcterms:modified>
</cp:coreProperties>
</file>